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53"/>
  </p:notesMasterIdLst>
  <p:sldIdLst>
    <p:sldId id="257" r:id="rId6"/>
    <p:sldId id="259" r:id="rId7"/>
    <p:sldId id="261" r:id="rId8"/>
    <p:sldId id="263" r:id="rId9"/>
    <p:sldId id="264" r:id="rId10"/>
    <p:sldId id="265" r:id="rId11"/>
    <p:sldId id="26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2" r:id="rId42"/>
    <p:sldId id="262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256" r:id="rId51"/>
    <p:sldId id="258" r:id="rId5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61"/>
            <p14:sldId id="263"/>
            <p14:sldId id="264"/>
            <p14:sldId id="265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02"/>
            <p14:sldId id="262"/>
            <p14:sldId id="295"/>
            <p14:sldId id="296"/>
            <p14:sldId id="297"/>
            <p14:sldId id="298"/>
            <p14:sldId id="299"/>
            <p14:sldId id="300"/>
            <p14:sldId id="301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ema til typografi 2 - Markerin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7" autoAdjust="0"/>
    <p:restoredTop sz="77021" autoAdjust="0"/>
  </p:normalViewPr>
  <p:slideViewPr>
    <p:cSldViewPr snapToGrid="0" snapToObjects="1" showGuides="1">
      <p:cViewPr varScale="1">
        <p:scale>
          <a:sx n="58" d="100"/>
          <a:sy n="58" d="100"/>
        </p:scale>
        <p:origin x="72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2CAC1-6378-4F7A-8D15-77CBEBDE2452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a-DK"/>
        </a:p>
      </dgm:t>
    </dgm:pt>
    <dgm:pt modelId="{F15F0EA2-25DD-4B72-82B9-37663CAE6885}">
      <dgm:prSet phldrT="[Tekst]"/>
      <dgm:spPr/>
      <dgm:t>
        <a:bodyPr/>
        <a:lstStyle/>
        <a:p>
          <a:r>
            <a:rPr lang="da-DK" dirty="0" err="1"/>
            <a:t>Validate</a:t>
          </a:r>
          <a:r>
            <a:rPr lang="da-DK" dirty="0"/>
            <a:t> input</a:t>
          </a:r>
        </a:p>
      </dgm:t>
    </dgm:pt>
    <dgm:pt modelId="{E3B0E991-A4D1-4528-8902-1CC9991D42BB}" type="parTrans" cxnId="{4B138D14-B9B8-4D69-950C-2FC23CE9DB90}">
      <dgm:prSet/>
      <dgm:spPr/>
      <dgm:t>
        <a:bodyPr/>
        <a:lstStyle/>
        <a:p>
          <a:endParaRPr lang="da-DK"/>
        </a:p>
      </dgm:t>
    </dgm:pt>
    <dgm:pt modelId="{9B5A63C1-A477-4936-9FE2-AC0DF08E75D6}" type="sibTrans" cxnId="{4B138D14-B9B8-4D69-950C-2FC23CE9DB90}">
      <dgm:prSet/>
      <dgm:spPr/>
      <dgm:t>
        <a:bodyPr/>
        <a:lstStyle/>
        <a:p>
          <a:endParaRPr lang="da-DK"/>
        </a:p>
      </dgm:t>
    </dgm:pt>
    <dgm:pt modelId="{50C75BC7-F82D-4A06-9F18-ECD6F5768B00}">
      <dgm:prSet phldrT="[Tekst]"/>
      <dgm:spPr/>
      <dgm:t>
        <a:bodyPr/>
        <a:lstStyle/>
        <a:p>
          <a:r>
            <a:rPr lang="da-DK" dirty="0"/>
            <a:t>Escape user input</a:t>
          </a:r>
        </a:p>
      </dgm:t>
    </dgm:pt>
    <dgm:pt modelId="{3D2A99AB-7AC0-4D36-BECF-4EC25FA45157}" type="parTrans" cxnId="{70A0EB7E-8190-4449-939B-BAA9FD05B85D}">
      <dgm:prSet/>
      <dgm:spPr/>
      <dgm:t>
        <a:bodyPr/>
        <a:lstStyle/>
        <a:p>
          <a:endParaRPr lang="da-DK"/>
        </a:p>
      </dgm:t>
    </dgm:pt>
    <dgm:pt modelId="{7B923D9F-0AC9-46D6-A7D1-07C22F9E92B9}" type="sibTrans" cxnId="{70A0EB7E-8190-4449-939B-BAA9FD05B85D}">
      <dgm:prSet/>
      <dgm:spPr/>
      <dgm:t>
        <a:bodyPr/>
        <a:lstStyle/>
        <a:p>
          <a:endParaRPr lang="da-DK"/>
        </a:p>
      </dgm:t>
    </dgm:pt>
    <dgm:pt modelId="{4ED6C6F8-F298-4C60-8A1A-BC7D1E294128}">
      <dgm:prSet phldrT="[Tekst]"/>
      <dgm:spPr/>
      <dgm:t>
        <a:bodyPr/>
        <a:lstStyle/>
        <a:p>
          <a:r>
            <a:rPr lang="da-DK" dirty="0" err="1"/>
            <a:t>Least</a:t>
          </a:r>
          <a:r>
            <a:rPr lang="da-DK" dirty="0"/>
            <a:t> </a:t>
          </a:r>
          <a:r>
            <a:rPr lang="da-DK" dirty="0" err="1"/>
            <a:t>privilege</a:t>
          </a:r>
          <a:endParaRPr lang="da-DK" dirty="0"/>
        </a:p>
      </dgm:t>
    </dgm:pt>
    <dgm:pt modelId="{5FED679A-771E-4899-A13F-212D75F4A561}" type="parTrans" cxnId="{48A96F2E-B722-4447-9540-9C4ADBC1F8E4}">
      <dgm:prSet/>
      <dgm:spPr/>
      <dgm:t>
        <a:bodyPr/>
        <a:lstStyle/>
        <a:p>
          <a:endParaRPr lang="da-DK"/>
        </a:p>
      </dgm:t>
    </dgm:pt>
    <dgm:pt modelId="{D953AF97-4A88-4723-88E7-5D233ED12BB9}" type="sibTrans" cxnId="{48A96F2E-B722-4447-9540-9C4ADBC1F8E4}">
      <dgm:prSet/>
      <dgm:spPr/>
      <dgm:t>
        <a:bodyPr/>
        <a:lstStyle/>
        <a:p>
          <a:endParaRPr lang="da-DK"/>
        </a:p>
      </dgm:t>
    </dgm:pt>
    <dgm:pt modelId="{D31326C6-EF7C-4664-891B-3A82439482D3}">
      <dgm:prSet phldrT="[Tekst]"/>
      <dgm:spPr/>
      <dgm:t>
        <a:bodyPr/>
        <a:lstStyle/>
        <a:p>
          <a:r>
            <a:rPr lang="da-DK" dirty="0" err="1"/>
            <a:t>Use</a:t>
          </a:r>
          <a:r>
            <a:rPr lang="da-DK" dirty="0"/>
            <a:t> </a:t>
          </a:r>
          <a:r>
            <a:rPr lang="da-DK" dirty="0" err="1"/>
            <a:t>prepared</a:t>
          </a:r>
          <a:r>
            <a:rPr lang="da-DK" dirty="0"/>
            <a:t> statements</a:t>
          </a:r>
        </a:p>
      </dgm:t>
    </dgm:pt>
    <dgm:pt modelId="{44854590-9906-497B-A4C1-64715B3076F9}" type="parTrans" cxnId="{CA15D574-44E0-4F4B-A302-3A11341D0DB3}">
      <dgm:prSet/>
      <dgm:spPr/>
      <dgm:t>
        <a:bodyPr/>
        <a:lstStyle/>
        <a:p>
          <a:endParaRPr lang="da-DK"/>
        </a:p>
      </dgm:t>
    </dgm:pt>
    <dgm:pt modelId="{D3B222FB-10A4-4DAE-94F4-908CEB05A3F7}" type="sibTrans" cxnId="{CA15D574-44E0-4F4B-A302-3A11341D0DB3}">
      <dgm:prSet/>
      <dgm:spPr/>
      <dgm:t>
        <a:bodyPr/>
        <a:lstStyle/>
        <a:p>
          <a:endParaRPr lang="da-DK"/>
        </a:p>
      </dgm:t>
    </dgm:pt>
    <dgm:pt modelId="{9D5FD421-4DDD-4E7F-8E25-8D83F278F4F3}">
      <dgm:prSet phldrT="[Tekst]"/>
      <dgm:spPr/>
      <dgm:t>
        <a:bodyPr/>
        <a:lstStyle/>
        <a:p>
          <a:r>
            <a:rPr lang="da-DK" dirty="0"/>
            <a:t>Code </a:t>
          </a:r>
          <a:r>
            <a:rPr lang="da-DK" dirty="0" err="1"/>
            <a:t>reviews</a:t>
          </a:r>
          <a:endParaRPr lang="da-DK" dirty="0"/>
        </a:p>
      </dgm:t>
    </dgm:pt>
    <dgm:pt modelId="{7021B9C0-6CE4-4732-9F5F-FD30898DCBBC}" type="parTrans" cxnId="{2671138F-4928-4A37-859F-8BAE9F45C530}">
      <dgm:prSet/>
      <dgm:spPr/>
      <dgm:t>
        <a:bodyPr/>
        <a:lstStyle/>
        <a:p>
          <a:endParaRPr lang="da-DK"/>
        </a:p>
      </dgm:t>
    </dgm:pt>
    <dgm:pt modelId="{5BDD839F-CA90-448D-8DBA-DDEE8925785F}" type="sibTrans" cxnId="{2671138F-4928-4A37-859F-8BAE9F45C530}">
      <dgm:prSet/>
      <dgm:spPr/>
      <dgm:t>
        <a:bodyPr/>
        <a:lstStyle/>
        <a:p>
          <a:endParaRPr lang="da-DK"/>
        </a:p>
      </dgm:t>
    </dgm:pt>
    <dgm:pt modelId="{A4C33927-771A-4AD5-B961-A19D6BF24FD5}">
      <dgm:prSet phldrT="[Tekst]"/>
      <dgm:spPr/>
      <dgm:t>
        <a:bodyPr/>
        <a:lstStyle/>
        <a:p>
          <a:r>
            <a:rPr lang="da-DK" dirty="0"/>
            <a:t>Salt and hash passwords</a:t>
          </a:r>
        </a:p>
      </dgm:t>
    </dgm:pt>
    <dgm:pt modelId="{81FBBD1E-7070-4532-9922-98BC9A3FBE7D}" type="parTrans" cxnId="{21DBE99A-44A3-49F7-9101-1932AF0DA705}">
      <dgm:prSet/>
      <dgm:spPr/>
      <dgm:t>
        <a:bodyPr/>
        <a:lstStyle/>
        <a:p>
          <a:endParaRPr lang="da-DK"/>
        </a:p>
      </dgm:t>
    </dgm:pt>
    <dgm:pt modelId="{20D7631D-0877-4452-90D3-C8E0F8491C7D}" type="sibTrans" cxnId="{21DBE99A-44A3-49F7-9101-1932AF0DA705}">
      <dgm:prSet/>
      <dgm:spPr/>
      <dgm:t>
        <a:bodyPr/>
        <a:lstStyle/>
        <a:p>
          <a:endParaRPr lang="da-DK"/>
        </a:p>
      </dgm:t>
    </dgm:pt>
    <dgm:pt modelId="{A6441664-BC1C-4C34-A0AF-42BB43315255}" type="pres">
      <dgm:prSet presAssocID="{04F2CAC1-6378-4F7A-8D15-77CBEBDE2452}" presName="cycle" presStyleCnt="0">
        <dgm:presLayoutVars>
          <dgm:dir/>
          <dgm:resizeHandles val="exact"/>
        </dgm:presLayoutVars>
      </dgm:prSet>
      <dgm:spPr/>
    </dgm:pt>
    <dgm:pt modelId="{7C11FCDF-480B-4AE8-9FF4-8473F080AC95}" type="pres">
      <dgm:prSet presAssocID="{F15F0EA2-25DD-4B72-82B9-37663CAE6885}" presName="node" presStyleLbl="node1" presStyleIdx="0" presStyleCnt="6">
        <dgm:presLayoutVars>
          <dgm:bulletEnabled val="1"/>
        </dgm:presLayoutVars>
      </dgm:prSet>
      <dgm:spPr/>
    </dgm:pt>
    <dgm:pt modelId="{23690B84-A162-41CD-82BA-57867ED098BF}" type="pres">
      <dgm:prSet presAssocID="{9B5A63C1-A477-4936-9FE2-AC0DF08E75D6}" presName="sibTrans" presStyleLbl="sibTrans2D1" presStyleIdx="0" presStyleCnt="6"/>
      <dgm:spPr/>
    </dgm:pt>
    <dgm:pt modelId="{162D5641-B67E-4568-B582-765CCD8D8F46}" type="pres">
      <dgm:prSet presAssocID="{9B5A63C1-A477-4936-9FE2-AC0DF08E75D6}" presName="connectorText" presStyleLbl="sibTrans2D1" presStyleIdx="0" presStyleCnt="6"/>
      <dgm:spPr/>
    </dgm:pt>
    <dgm:pt modelId="{EFDF0172-B88A-4341-A4F8-5EDDDCC84645}" type="pres">
      <dgm:prSet presAssocID="{50C75BC7-F82D-4A06-9F18-ECD6F5768B00}" presName="node" presStyleLbl="node1" presStyleIdx="1" presStyleCnt="6">
        <dgm:presLayoutVars>
          <dgm:bulletEnabled val="1"/>
        </dgm:presLayoutVars>
      </dgm:prSet>
      <dgm:spPr/>
    </dgm:pt>
    <dgm:pt modelId="{713781E1-9BFE-4160-B28A-3901C04D812D}" type="pres">
      <dgm:prSet presAssocID="{7B923D9F-0AC9-46D6-A7D1-07C22F9E92B9}" presName="sibTrans" presStyleLbl="sibTrans2D1" presStyleIdx="1" presStyleCnt="6"/>
      <dgm:spPr/>
    </dgm:pt>
    <dgm:pt modelId="{5BF5E271-FAF0-4D11-BF1E-63EAA701F154}" type="pres">
      <dgm:prSet presAssocID="{7B923D9F-0AC9-46D6-A7D1-07C22F9E92B9}" presName="connectorText" presStyleLbl="sibTrans2D1" presStyleIdx="1" presStyleCnt="6"/>
      <dgm:spPr/>
    </dgm:pt>
    <dgm:pt modelId="{973B75F9-DBB2-4BC3-BEA6-EAFB0240025E}" type="pres">
      <dgm:prSet presAssocID="{4ED6C6F8-F298-4C60-8A1A-BC7D1E294128}" presName="node" presStyleLbl="node1" presStyleIdx="2" presStyleCnt="6">
        <dgm:presLayoutVars>
          <dgm:bulletEnabled val="1"/>
        </dgm:presLayoutVars>
      </dgm:prSet>
      <dgm:spPr/>
    </dgm:pt>
    <dgm:pt modelId="{F239D11F-891B-4D7F-8186-B3A356037226}" type="pres">
      <dgm:prSet presAssocID="{D953AF97-4A88-4723-88E7-5D233ED12BB9}" presName="sibTrans" presStyleLbl="sibTrans2D1" presStyleIdx="2" presStyleCnt="6"/>
      <dgm:spPr/>
    </dgm:pt>
    <dgm:pt modelId="{4E95B76D-8F46-4E83-9C30-5FDE21C47024}" type="pres">
      <dgm:prSet presAssocID="{D953AF97-4A88-4723-88E7-5D233ED12BB9}" presName="connectorText" presStyleLbl="sibTrans2D1" presStyleIdx="2" presStyleCnt="6"/>
      <dgm:spPr/>
    </dgm:pt>
    <dgm:pt modelId="{1E24B64B-A5E4-46CE-8A1E-4656F05E6BA5}" type="pres">
      <dgm:prSet presAssocID="{D31326C6-EF7C-4664-891B-3A82439482D3}" presName="node" presStyleLbl="node1" presStyleIdx="3" presStyleCnt="6">
        <dgm:presLayoutVars>
          <dgm:bulletEnabled val="1"/>
        </dgm:presLayoutVars>
      </dgm:prSet>
      <dgm:spPr/>
    </dgm:pt>
    <dgm:pt modelId="{ADB463CF-CD3D-4245-872B-639F838BF8D6}" type="pres">
      <dgm:prSet presAssocID="{D3B222FB-10A4-4DAE-94F4-908CEB05A3F7}" presName="sibTrans" presStyleLbl="sibTrans2D1" presStyleIdx="3" presStyleCnt="6"/>
      <dgm:spPr/>
    </dgm:pt>
    <dgm:pt modelId="{66062820-5A4E-4A96-9017-E4AB44683483}" type="pres">
      <dgm:prSet presAssocID="{D3B222FB-10A4-4DAE-94F4-908CEB05A3F7}" presName="connectorText" presStyleLbl="sibTrans2D1" presStyleIdx="3" presStyleCnt="6"/>
      <dgm:spPr/>
    </dgm:pt>
    <dgm:pt modelId="{63FDC4D0-1085-439B-899E-1499D78C9E4D}" type="pres">
      <dgm:prSet presAssocID="{9D5FD421-4DDD-4E7F-8E25-8D83F278F4F3}" presName="node" presStyleLbl="node1" presStyleIdx="4" presStyleCnt="6">
        <dgm:presLayoutVars>
          <dgm:bulletEnabled val="1"/>
        </dgm:presLayoutVars>
      </dgm:prSet>
      <dgm:spPr/>
    </dgm:pt>
    <dgm:pt modelId="{63FFB466-E7F5-48E7-8739-733E302D8696}" type="pres">
      <dgm:prSet presAssocID="{5BDD839F-CA90-448D-8DBA-DDEE8925785F}" presName="sibTrans" presStyleLbl="sibTrans2D1" presStyleIdx="4" presStyleCnt="6"/>
      <dgm:spPr/>
    </dgm:pt>
    <dgm:pt modelId="{59A76C8E-C56B-4B9A-8783-75BE71BF2376}" type="pres">
      <dgm:prSet presAssocID="{5BDD839F-CA90-448D-8DBA-DDEE8925785F}" presName="connectorText" presStyleLbl="sibTrans2D1" presStyleIdx="4" presStyleCnt="6"/>
      <dgm:spPr/>
    </dgm:pt>
    <dgm:pt modelId="{7D09DA0C-447B-4D43-8BAD-3FD517152037}" type="pres">
      <dgm:prSet presAssocID="{A4C33927-771A-4AD5-B961-A19D6BF24FD5}" presName="node" presStyleLbl="node1" presStyleIdx="5" presStyleCnt="6">
        <dgm:presLayoutVars>
          <dgm:bulletEnabled val="1"/>
        </dgm:presLayoutVars>
      </dgm:prSet>
      <dgm:spPr/>
    </dgm:pt>
    <dgm:pt modelId="{EB5EE3D0-FDE2-4C28-B887-A33D52E98BD8}" type="pres">
      <dgm:prSet presAssocID="{20D7631D-0877-4452-90D3-C8E0F8491C7D}" presName="sibTrans" presStyleLbl="sibTrans2D1" presStyleIdx="5" presStyleCnt="6"/>
      <dgm:spPr/>
    </dgm:pt>
    <dgm:pt modelId="{7B926610-A879-4A8C-B481-FD7E0F9D4917}" type="pres">
      <dgm:prSet presAssocID="{20D7631D-0877-4452-90D3-C8E0F8491C7D}" presName="connectorText" presStyleLbl="sibTrans2D1" presStyleIdx="5" presStyleCnt="6"/>
      <dgm:spPr/>
    </dgm:pt>
  </dgm:ptLst>
  <dgm:cxnLst>
    <dgm:cxn modelId="{4B138D14-B9B8-4D69-950C-2FC23CE9DB90}" srcId="{04F2CAC1-6378-4F7A-8D15-77CBEBDE2452}" destId="{F15F0EA2-25DD-4B72-82B9-37663CAE6885}" srcOrd="0" destOrd="0" parTransId="{E3B0E991-A4D1-4528-8902-1CC9991D42BB}" sibTransId="{9B5A63C1-A477-4936-9FE2-AC0DF08E75D6}"/>
    <dgm:cxn modelId="{0D6CB315-CE21-4762-B11E-05BD249FA5C0}" type="presOf" srcId="{50C75BC7-F82D-4A06-9F18-ECD6F5768B00}" destId="{EFDF0172-B88A-4341-A4F8-5EDDDCC84645}" srcOrd="0" destOrd="0" presId="urn:microsoft.com/office/officeart/2005/8/layout/cycle2"/>
    <dgm:cxn modelId="{7BE3C118-4842-4BF7-8888-A905E7BC541D}" type="presOf" srcId="{9B5A63C1-A477-4936-9FE2-AC0DF08E75D6}" destId="{162D5641-B67E-4568-B582-765CCD8D8F46}" srcOrd="1" destOrd="0" presId="urn:microsoft.com/office/officeart/2005/8/layout/cycle2"/>
    <dgm:cxn modelId="{48A96F2E-B722-4447-9540-9C4ADBC1F8E4}" srcId="{04F2CAC1-6378-4F7A-8D15-77CBEBDE2452}" destId="{4ED6C6F8-F298-4C60-8A1A-BC7D1E294128}" srcOrd="2" destOrd="0" parTransId="{5FED679A-771E-4899-A13F-212D75F4A561}" sibTransId="{D953AF97-4A88-4723-88E7-5D233ED12BB9}"/>
    <dgm:cxn modelId="{9E5E6842-DCFB-446F-9977-0063513B76B1}" type="presOf" srcId="{7B923D9F-0AC9-46D6-A7D1-07C22F9E92B9}" destId="{713781E1-9BFE-4160-B28A-3901C04D812D}" srcOrd="0" destOrd="0" presId="urn:microsoft.com/office/officeart/2005/8/layout/cycle2"/>
    <dgm:cxn modelId="{C08BDD69-E374-4CDE-9261-5848473E87D9}" type="presOf" srcId="{4ED6C6F8-F298-4C60-8A1A-BC7D1E294128}" destId="{973B75F9-DBB2-4BC3-BEA6-EAFB0240025E}" srcOrd="0" destOrd="0" presId="urn:microsoft.com/office/officeart/2005/8/layout/cycle2"/>
    <dgm:cxn modelId="{F4CAF46A-89E6-4363-95B6-255DC65C47C2}" type="presOf" srcId="{D3B222FB-10A4-4DAE-94F4-908CEB05A3F7}" destId="{ADB463CF-CD3D-4245-872B-639F838BF8D6}" srcOrd="0" destOrd="0" presId="urn:microsoft.com/office/officeart/2005/8/layout/cycle2"/>
    <dgm:cxn modelId="{04386671-AA2C-4599-880E-D15BEB0F6EF1}" type="presOf" srcId="{04F2CAC1-6378-4F7A-8D15-77CBEBDE2452}" destId="{A6441664-BC1C-4C34-A0AF-42BB43315255}" srcOrd="0" destOrd="0" presId="urn:microsoft.com/office/officeart/2005/8/layout/cycle2"/>
    <dgm:cxn modelId="{CA15D574-44E0-4F4B-A302-3A11341D0DB3}" srcId="{04F2CAC1-6378-4F7A-8D15-77CBEBDE2452}" destId="{D31326C6-EF7C-4664-891B-3A82439482D3}" srcOrd="3" destOrd="0" parTransId="{44854590-9906-497B-A4C1-64715B3076F9}" sibTransId="{D3B222FB-10A4-4DAE-94F4-908CEB05A3F7}"/>
    <dgm:cxn modelId="{6127167E-12A3-4668-B3A8-4E08460E02D5}" type="presOf" srcId="{F15F0EA2-25DD-4B72-82B9-37663CAE6885}" destId="{7C11FCDF-480B-4AE8-9FF4-8473F080AC95}" srcOrd="0" destOrd="0" presId="urn:microsoft.com/office/officeart/2005/8/layout/cycle2"/>
    <dgm:cxn modelId="{70A0EB7E-8190-4449-939B-BAA9FD05B85D}" srcId="{04F2CAC1-6378-4F7A-8D15-77CBEBDE2452}" destId="{50C75BC7-F82D-4A06-9F18-ECD6F5768B00}" srcOrd="1" destOrd="0" parTransId="{3D2A99AB-7AC0-4D36-BECF-4EC25FA45157}" sibTransId="{7B923D9F-0AC9-46D6-A7D1-07C22F9E92B9}"/>
    <dgm:cxn modelId="{ECD3598A-3D0D-4F36-98D1-B7165D1A5623}" type="presOf" srcId="{D31326C6-EF7C-4664-891B-3A82439482D3}" destId="{1E24B64B-A5E4-46CE-8A1E-4656F05E6BA5}" srcOrd="0" destOrd="0" presId="urn:microsoft.com/office/officeart/2005/8/layout/cycle2"/>
    <dgm:cxn modelId="{E922B18E-8F98-4285-ACAA-A4C28444213F}" type="presOf" srcId="{A4C33927-771A-4AD5-B961-A19D6BF24FD5}" destId="{7D09DA0C-447B-4D43-8BAD-3FD517152037}" srcOrd="0" destOrd="0" presId="urn:microsoft.com/office/officeart/2005/8/layout/cycle2"/>
    <dgm:cxn modelId="{2671138F-4928-4A37-859F-8BAE9F45C530}" srcId="{04F2CAC1-6378-4F7A-8D15-77CBEBDE2452}" destId="{9D5FD421-4DDD-4E7F-8E25-8D83F278F4F3}" srcOrd="4" destOrd="0" parTransId="{7021B9C0-6CE4-4732-9F5F-FD30898DCBBC}" sibTransId="{5BDD839F-CA90-448D-8DBA-DDEE8925785F}"/>
    <dgm:cxn modelId="{21DBE99A-44A3-49F7-9101-1932AF0DA705}" srcId="{04F2CAC1-6378-4F7A-8D15-77CBEBDE2452}" destId="{A4C33927-771A-4AD5-B961-A19D6BF24FD5}" srcOrd="5" destOrd="0" parTransId="{81FBBD1E-7070-4532-9922-98BC9A3FBE7D}" sibTransId="{20D7631D-0877-4452-90D3-C8E0F8491C7D}"/>
    <dgm:cxn modelId="{17F0D4B2-460D-430E-9BA7-9639597A93C5}" type="presOf" srcId="{5BDD839F-CA90-448D-8DBA-DDEE8925785F}" destId="{59A76C8E-C56B-4B9A-8783-75BE71BF2376}" srcOrd="1" destOrd="0" presId="urn:microsoft.com/office/officeart/2005/8/layout/cycle2"/>
    <dgm:cxn modelId="{728C5FB3-7BFA-412B-9D01-0721ABD8CABA}" type="presOf" srcId="{5BDD839F-CA90-448D-8DBA-DDEE8925785F}" destId="{63FFB466-E7F5-48E7-8739-733E302D8696}" srcOrd="0" destOrd="0" presId="urn:microsoft.com/office/officeart/2005/8/layout/cycle2"/>
    <dgm:cxn modelId="{43AA51B8-E1BC-4915-80CF-6961474EA018}" type="presOf" srcId="{20D7631D-0877-4452-90D3-C8E0F8491C7D}" destId="{EB5EE3D0-FDE2-4C28-B887-A33D52E98BD8}" srcOrd="0" destOrd="0" presId="urn:microsoft.com/office/officeart/2005/8/layout/cycle2"/>
    <dgm:cxn modelId="{16AAB5B8-E1D1-4649-912E-D28DADF683DF}" type="presOf" srcId="{9D5FD421-4DDD-4E7F-8E25-8D83F278F4F3}" destId="{63FDC4D0-1085-439B-899E-1499D78C9E4D}" srcOrd="0" destOrd="0" presId="urn:microsoft.com/office/officeart/2005/8/layout/cycle2"/>
    <dgm:cxn modelId="{17B090B9-6DF3-4434-B307-C2C389211ABB}" type="presOf" srcId="{D3B222FB-10A4-4DAE-94F4-908CEB05A3F7}" destId="{66062820-5A4E-4A96-9017-E4AB44683483}" srcOrd="1" destOrd="0" presId="urn:microsoft.com/office/officeart/2005/8/layout/cycle2"/>
    <dgm:cxn modelId="{7E2E02BD-29BD-4D6F-B2CD-C03185E4E5BB}" type="presOf" srcId="{7B923D9F-0AC9-46D6-A7D1-07C22F9E92B9}" destId="{5BF5E271-FAF0-4D11-BF1E-63EAA701F154}" srcOrd="1" destOrd="0" presId="urn:microsoft.com/office/officeart/2005/8/layout/cycle2"/>
    <dgm:cxn modelId="{98F4A6D8-FB43-479A-9772-E519BD780729}" type="presOf" srcId="{20D7631D-0877-4452-90D3-C8E0F8491C7D}" destId="{7B926610-A879-4A8C-B481-FD7E0F9D4917}" srcOrd="1" destOrd="0" presId="urn:microsoft.com/office/officeart/2005/8/layout/cycle2"/>
    <dgm:cxn modelId="{8D62F7E0-2B72-483C-AC2E-331E60650094}" type="presOf" srcId="{9B5A63C1-A477-4936-9FE2-AC0DF08E75D6}" destId="{23690B84-A162-41CD-82BA-57867ED098BF}" srcOrd="0" destOrd="0" presId="urn:microsoft.com/office/officeart/2005/8/layout/cycle2"/>
    <dgm:cxn modelId="{9F5CCDF9-F47B-45EE-83F7-6400A465B296}" type="presOf" srcId="{D953AF97-4A88-4723-88E7-5D233ED12BB9}" destId="{F239D11F-891B-4D7F-8186-B3A356037226}" srcOrd="0" destOrd="0" presId="urn:microsoft.com/office/officeart/2005/8/layout/cycle2"/>
    <dgm:cxn modelId="{6AAAC2FA-26BD-4227-9A92-B6A50A7E03AA}" type="presOf" srcId="{D953AF97-4A88-4723-88E7-5D233ED12BB9}" destId="{4E95B76D-8F46-4E83-9C30-5FDE21C47024}" srcOrd="1" destOrd="0" presId="urn:microsoft.com/office/officeart/2005/8/layout/cycle2"/>
    <dgm:cxn modelId="{2A3F83EA-EAD7-4D8C-BC0B-19FE67A60EE5}" type="presParOf" srcId="{A6441664-BC1C-4C34-A0AF-42BB43315255}" destId="{7C11FCDF-480B-4AE8-9FF4-8473F080AC95}" srcOrd="0" destOrd="0" presId="urn:microsoft.com/office/officeart/2005/8/layout/cycle2"/>
    <dgm:cxn modelId="{6B30B186-9175-4596-A928-AC6548D06868}" type="presParOf" srcId="{A6441664-BC1C-4C34-A0AF-42BB43315255}" destId="{23690B84-A162-41CD-82BA-57867ED098BF}" srcOrd="1" destOrd="0" presId="urn:microsoft.com/office/officeart/2005/8/layout/cycle2"/>
    <dgm:cxn modelId="{37691176-AF82-48C4-8DE2-184D1E8DF564}" type="presParOf" srcId="{23690B84-A162-41CD-82BA-57867ED098BF}" destId="{162D5641-B67E-4568-B582-765CCD8D8F46}" srcOrd="0" destOrd="0" presId="urn:microsoft.com/office/officeart/2005/8/layout/cycle2"/>
    <dgm:cxn modelId="{8CA73E5D-D61C-4EC7-AB27-FFED70836CCB}" type="presParOf" srcId="{A6441664-BC1C-4C34-A0AF-42BB43315255}" destId="{EFDF0172-B88A-4341-A4F8-5EDDDCC84645}" srcOrd="2" destOrd="0" presId="urn:microsoft.com/office/officeart/2005/8/layout/cycle2"/>
    <dgm:cxn modelId="{2B2353BB-6FD8-4CB3-8F42-D52A5DB4C1A6}" type="presParOf" srcId="{A6441664-BC1C-4C34-A0AF-42BB43315255}" destId="{713781E1-9BFE-4160-B28A-3901C04D812D}" srcOrd="3" destOrd="0" presId="urn:microsoft.com/office/officeart/2005/8/layout/cycle2"/>
    <dgm:cxn modelId="{D7B1E610-C65A-4DE2-B0F4-D529696AC02A}" type="presParOf" srcId="{713781E1-9BFE-4160-B28A-3901C04D812D}" destId="{5BF5E271-FAF0-4D11-BF1E-63EAA701F154}" srcOrd="0" destOrd="0" presId="urn:microsoft.com/office/officeart/2005/8/layout/cycle2"/>
    <dgm:cxn modelId="{E6C46909-98AF-4C8B-9119-9506A6A92380}" type="presParOf" srcId="{A6441664-BC1C-4C34-A0AF-42BB43315255}" destId="{973B75F9-DBB2-4BC3-BEA6-EAFB0240025E}" srcOrd="4" destOrd="0" presId="urn:microsoft.com/office/officeart/2005/8/layout/cycle2"/>
    <dgm:cxn modelId="{6D0C3632-8F54-4791-BB11-1C51683A7C51}" type="presParOf" srcId="{A6441664-BC1C-4C34-A0AF-42BB43315255}" destId="{F239D11F-891B-4D7F-8186-B3A356037226}" srcOrd="5" destOrd="0" presId="urn:microsoft.com/office/officeart/2005/8/layout/cycle2"/>
    <dgm:cxn modelId="{21DFB632-6D3C-406A-B783-63951F4809DC}" type="presParOf" srcId="{F239D11F-891B-4D7F-8186-B3A356037226}" destId="{4E95B76D-8F46-4E83-9C30-5FDE21C47024}" srcOrd="0" destOrd="0" presId="urn:microsoft.com/office/officeart/2005/8/layout/cycle2"/>
    <dgm:cxn modelId="{BC412782-2CEB-4AEC-9F46-09028647582D}" type="presParOf" srcId="{A6441664-BC1C-4C34-A0AF-42BB43315255}" destId="{1E24B64B-A5E4-46CE-8A1E-4656F05E6BA5}" srcOrd="6" destOrd="0" presId="urn:microsoft.com/office/officeart/2005/8/layout/cycle2"/>
    <dgm:cxn modelId="{B4C5F3AE-4BDD-43D7-97D3-3B995B67501C}" type="presParOf" srcId="{A6441664-BC1C-4C34-A0AF-42BB43315255}" destId="{ADB463CF-CD3D-4245-872B-639F838BF8D6}" srcOrd="7" destOrd="0" presId="urn:microsoft.com/office/officeart/2005/8/layout/cycle2"/>
    <dgm:cxn modelId="{394365BF-3CAA-4C24-9A96-C1C16D930549}" type="presParOf" srcId="{ADB463CF-CD3D-4245-872B-639F838BF8D6}" destId="{66062820-5A4E-4A96-9017-E4AB44683483}" srcOrd="0" destOrd="0" presId="urn:microsoft.com/office/officeart/2005/8/layout/cycle2"/>
    <dgm:cxn modelId="{19845ECC-6541-472C-8299-0B51BA1144B9}" type="presParOf" srcId="{A6441664-BC1C-4C34-A0AF-42BB43315255}" destId="{63FDC4D0-1085-439B-899E-1499D78C9E4D}" srcOrd="8" destOrd="0" presId="urn:microsoft.com/office/officeart/2005/8/layout/cycle2"/>
    <dgm:cxn modelId="{ACA4F502-EA8A-4A9A-B9AB-C36917E4F3E5}" type="presParOf" srcId="{A6441664-BC1C-4C34-A0AF-42BB43315255}" destId="{63FFB466-E7F5-48E7-8739-733E302D8696}" srcOrd="9" destOrd="0" presId="urn:microsoft.com/office/officeart/2005/8/layout/cycle2"/>
    <dgm:cxn modelId="{081FF56A-50F1-4103-857A-4BFFF43C6CF1}" type="presParOf" srcId="{63FFB466-E7F5-48E7-8739-733E302D8696}" destId="{59A76C8E-C56B-4B9A-8783-75BE71BF2376}" srcOrd="0" destOrd="0" presId="urn:microsoft.com/office/officeart/2005/8/layout/cycle2"/>
    <dgm:cxn modelId="{9A07283B-6055-403B-89A2-DF8E0DC69DBA}" type="presParOf" srcId="{A6441664-BC1C-4C34-A0AF-42BB43315255}" destId="{7D09DA0C-447B-4D43-8BAD-3FD517152037}" srcOrd="10" destOrd="0" presId="urn:microsoft.com/office/officeart/2005/8/layout/cycle2"/>
    <dgm:cxn modelId="{6C5F6A01-9F33-43C8-8065-7C0FBE1273A3}" type="presParOf" srcId="{A6441664-BC1C-4C34-A0AF-42BB43315255}" destId="{EB5EE3D0-FDE2-4C28-B887-A33D52E98BD8}" srcOrd="11" destOrd="0" presId="urn:microsoft.com/office/officeart/2005/8/layout/cycle2"/>
    <dgm:cxn modelId="{33797CB1-2A0C-4B4A-85E0-CA88C64D70A5}" type="presParOf" srcId="{EB5EE3D0-FDE2-4C28-B887-A33D52E98BD8}" destId="{7B926610-A879-4A8C-B481-FD7E0F9D491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1FCDF-480B-4AE8-9FF4-8473F080AC95}">
      <dsp:nvSpPr>
        <dsp:cNvPr id="0" name=""/>
        <dsp:cNvSpPr/>
      </dsp:nvSpPr>
      <dsp:spPr>
        <a:xfrm>
          <a:off x="4631382" y="1290"/>
          <a:ext cx="1252835" cy="12528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Validate</a:t>
          </a:r>
          <a:r>
            <a:rPr lang="da-DK" sz="1400" kern="1200" dirty="0"/>
            <a:t> input</a:t>
          </a:r>
        </a:p>
      </dsp:txBody>
      <dsp:txXfrm>
        <a:off x="4814855" y="184763"/>
        <a:ext cx="885889" cy="885889"/>
      </dsp:txXfrm>
    </dsp:sp>
    <dsp:sp modelId="{23690B84-A162-41CD-82BA-57867ED098BF}">
      <dsp:nvSpPr>
        <dsp:cNvPr id="0" name=""/>
        <dsp:cNvSpPr/>
      </dsp:nvSpPr>
      <dsp:spPr>
        <a:xfrm rot="1800000">
          <a:off x="5897602" y="881719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5904288" y="941334"/>
        <a:ext cx="232879" cy="253699"/>
      </dsp:txXfrm>
    </dsp:sp>
    <dsp:sp modelId="{EFDF0172-B88A-4341-A4F8-5EDDDCC84645}">
      <dsp:nvSpPr>
        <dsp:cNvPr id="0" name=""/>
        <dsp:cNvSpPr/>
      </dsp:nvSpPr>
      <dsp:spPr>
        <a:xfrm>
          <a:off x="6259979" y="941561"/>
          <a:ext cx="1252835" cy="1252835"/>
        </a:xfrm>
        <a:prstGeom prst="ellipse">
          <a:avLst/>
        </a:prstGeom>
        <a:solidFill>
          <a:schemeClr val="accent5">
            <a:hueOff val="-429561"/>
            <a:satOff val="-8406"/>
            <a:lumOff val="-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Escape user input</a:t>
          </a:r>
        </a:p>
      </dsp:txBody>
      <dsp:txXfrm>
        <a:off x="6443452" y="1125034"/>
        <a:ext cx="885889" cy="885889"/>
      </dsp:txXfrm>
    </dsp:sp>
    <dsp:sp modelId="{713781E1-9BFE-4160-B28A-3901C04D812D}">
      <dsp:nvSpPr>
        <dsp:cNvPr id="0" name=""/>
        <dsp:cNvSpPr/>
      </dsp:nvSpPr>
      <dsp:spPr>
        <a:xfrm rot="5400000">
          <a:off x="6720054" y="2287418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29561"/>
            <a:satOff val="-8406"/>
            <a:lumOff val="-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6769957" y="2322082"/>
        <a:ext cx="232879" cy="253699"/>
      </dsp:txXfrm>
    </dsp:sp>
    <dsp:sp modelId="{973B75F9-DBB2-4BC3-BEA6-EAFB0240025E}">
      <dsp:nvSpPr>
        <dsp:cNvPr id="0" name=""/>
        <dsp:cNvSpPr/>
      </dsp:nvSpPr>
      <dsp:spPr>
        <a:xfrm>
          <a:off x="6259979" y="2822103"/>
          <a:ext cx="1252835" cy="1252835"/>
        </a:xfrm>
        <a:prstGeom prst="ellipse">
          <a:avLst/>
        </a:prstGeom>
        <a:solidFill>
          <a:schemeClr val="accent5">
            <a:hueOff val="-859121"/>
            <a:satOff val="-16812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Least</a:t>
          </a:r>
          <a:r>
            <a:rPr lang="da-DK" sz="1400" kern="1200" dirty="0"/>
            <a:t> </a:t>
          </a:r>
          <a:r>
            <a:rPr lang="da-DK" sz="1400" kern="1200" dirty="0" err="1"/>
            <a:t>privilege</a:t>
          </a:r>
          <a:endParaRPr lang="da-DK" sz="1400" kern="1200" dirty="0"/>
        </a:p>
      </dsp:txBody>
      <dsp:txXfrm>
        <a:off x="6443452" y="3005576"/>
        <a:ext cx="885889" cy="885889"/>
      </dsp:txXfrm>
    </dsp:sp>
    <dsp:sp modelId="{F239D11F-891B-4D7F-8186-B3A356037226}">
      <dsp:nvSpPr>
        <dsp:cNvPr id="0" name=""/>
        <dsp:cNvSpPr/>
      </dsp:nvSpPr>
      <dsp:spPr>
        <a:xfrm rot="9000000">
          <a:off x="5913910" y="3702532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59121"/>
            <a:satOff val="-16812"/>
            <a:lumOff val="-1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 rot="10800000">
        <a:off x="6007029" y="3762147"/>
        <a:ext cx="232879" cy="253699"/>
      </dsp:txXfrm>
    </dsp:sp>
    <dsp:sp modelId="{1E24B64B-A5E4-46CE-8A1E-4656F05E6BA5}">
      <dsp:nvSpPr>
        <dsp:cNvPr id="0" name=""/>
        <dsp:cNvSpPr/>
      </dsp:nvSpPr>
      <dsp:spPr>
        <a:xfrm>
          <a:off x="4631382" y="3762374"/>
          <a:ext cx="1252835" cy="1252835"/>
        </a:xfrm>
        <a:prstGeom prst="ellipse">
          <a:avLst/>
        </a:prstGeom>
        <a:solidFill>
          <a:schemeClr val="accent5">
            <a:hueOff val="-1288682"/>
            <a:satOff val="-25217"/>
            <a:lumOff val="-2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 err="1"/>
            <a:t>Use</a:t>
          </a:r>
          <a:r>
            <a:rPr lang="da-DK" sz="1400" kern="1200" dirty="0"/>
            <a:t> </a:t>
          </a:r>
          <a:r>
            <a:rPr lang="da-DK" sz="1400" kern="1200" dirty="0" err="1"/>
            <a:t>prepared</a:t>
          </a:r>
          <a:r>
            <a:rPr lang="da-DK" sz="1400" kern="1200" dirty="0"/>
            <a:t> statements</a:t>
          </a:r>
        </a:p>
      </dsp:txBody>
      <dsp:txXfrm>
        <a:off x="4814855" y="3945847"/>
        <a:ext cx="885889" cy="885889"/>
      </dsp:txXfrm>
    </dsp:sp>
    <dsp:sp modelId="{ADB463CF-CD3D-4245-872B-639F838BF8D6}">
      <dsp:nvSpPr>
        <dsp:cNvPr id="0" name=""/>
        <dsp:cNvSpPr/>
      </dsp:nvSpPr>
      <dsp:spPr>
        <a:xfrm rot="12600000">
          <a:off x="4285313" y="3711948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88682"/>
            <a:satOff val="-25217"/>
            <a:lumOff val="-2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 rot="10800000">
        <a:off x="4378432" y="3821465"/>
        <a:ext cx="232879" cy="253699"/>
      </dsp:txXfrm>
    </dsp:sp>
    <dsp:sp modelId="{63FDC4D0-1085-439B-899E-1499D78C9E4D}">
      <dsp:nvSpPr>
        <dsp:cNvPr id="0" name=""/>
        <dsp:cNvSpPr/>
      </dsp:nvSpPr>
      <dsp:spPr>
        <a:xfrm>
          <a:off x="3002785" y="2822103"/>
          <a:ext cx="1252835" cy="1252835"/>
        </a:xfrm>
        <a:prstGeom prst="ellipse">
          <a:avLst/>
        </a:prstGeom>
        <a:solidFill>
          <a:schemeClr val="accent5">
            <a:hueOff val="-1718243"/>
            <a:satOff val="-33623"/>
            <a:lumOff val="-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Code </a:t>
          </a:r>
          <a:r>
            <a:rPr lang="da-DK" sz="1400" kern="1200" dirty="0" err="1"/>
            <a:t>reviews</a:t>
          </a:r>
          <a:endParaRPr lang="da-DK" sz="1400" kern="1200" dirty="0"/>
        </a:p>
      </dsp:txBody>
      <dsp:txXfrm>
        <a:off x="3186258" y="3005576"/>
        <a:ext cx="885889" cy="885889"/>
      </dsp:txXfrm>
    </dsp:sp>
    <dsp:sp modelId="{63FFB466-E7F5-48E7-8739-733E302D8696}">
      <dsp:nvSpPr>
        <dsp:cNvPr id="0" name=""/>
        <dsp:cNvSpPr/>
      </dsp:nvSpPr>
      <dsp:spPr>
        <a:xfrm rot="16200000">
          <a:off x="3462860" y="2306249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718243"/>
            <a:satOff val="-33623"/>
            <a:lumOff val="-2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3512763" y="2440718"/>
        <a:ext cx="232879" cy="253699"/>
      </dsp:txXfrm>
    </dsp:sp>
    <dsp:sp modelId="{7D09DA0C-447B-4D43-8BAD-3FD517152037}">
      <dsp:nvSpPr>
        <dsp:cNvPr id="0" name=""/>
        <dsp:cNvSpPr/>
      </dsp:nvSpPr>
      <dsp:spPr>
        <a:xfrm>
          <a:off x="3002785" y="941561"/>
          <a:ext cx="1252835" cy="1252835"/>
        </a:xfrm>
        <a:prstGeom prst="ellipse">
          <a:avLst/>
        </a:prstGeom>
        <a:solidFill>
          <a:schemeClr val="accent5">
            <a:hueOff val="-2147803"/>
            <a:satOff val="-4202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dirty="0"/>
            <a:t>Salt and hash passwords</a:t>
          </a:r>
        </a:p>
      </dsp:txBody>
      <dsp:txXfrm>
        <a:off x="3186258" y="1125034"/>
        <a:ext cx="885889" cy="885889"/>
      </dsp:txXfrm>
    </dsp:sp>
    <dsp:sp modelId="{EB5EE3D0-FDE2-4C28-B887-A33D52E98BD8}">
      <dsp:nvSpPr>
        <dsp:cNvPr id="0" name=""/>
        <dsp:cNvSpPr/>
      </dsp:nvSpPr>
      <dsp:spPr>
        <a:xfrm rot="19800000">
          <a:off x="4269005" y="891135"/>
          <a:ext cx="332684" cy="42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147803"/>
            <a:satOff val="-42029"/>
            <a:lumOff val="-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100" kern="1200"/>
        </a:p>
      </dsp:txBody>
      <dsp:txXfrm>
        <a:off x="4275691" y="1000652"/>
        <a:ext cx="232879" cy="253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chemeClr val="accent1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613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chemeClr val="accent1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0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chemeClr val="accent1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897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chemeClr val="accent1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2259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rside m. bille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1347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232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06-05-2018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06-05-2018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5" r:id="rId42"/>
    <p:sldLayoutId id="2147483796" r:id="rId43"/>
    <p:sldLayoutId id="2147483797" r:id="rId44"/>
    <p:sldLayoutId id="2147483798" r:id="rId45"/>
    <p:sldLayoutId id="2147483799" r:id="rId4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06-05-2018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501270" cy="574675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Testing</a:t>
            </a:r>
            <a:r>
              <a:rPr lang="da-DK" dirty="0"/>
              <a:t> and Security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6. maj 2018</a:t>
            </a:fld>
            <a:endParaRPr lang="da-DK" dirty="0"/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DDA05D21-3642-4011-9796-A08E87E8DA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484" b="18484"/>
          <a:stretch>
            <a:fillRect/>
          </a:stretch>
        </p:blipFill>
        <p:spPr>
          <a:xfrm>
            <a:off x="372" y="2165632"/>
            <a:ext cx="12192000" cy="5123226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4A5AC-2169-48D0-9AAA-92897DB62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 and Verification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426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5064-896C-4201-8D07-82D6BF3F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E52415-07C1-44EE-850F-E1A51DD8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/>
              <a:t>The process of evaluating a system or component during or at the end</a:t>
            </a:r>
            <a:br>
              <a:rPr lang="en-US" i="1" dirty="0"/>
            </a:br>
            <a:r>
              <a:rPr lang="en-US" i="1" dirty="0"/>
              <a:t>of the development process to determine whether it</a:t>
            </a:r>
            <a:br>
              <a:rPr lang="en-US" i="1" dirty="0"/>
            </a:br>
            <a:r>
              <a:rPr lang="en-US" b="1" i="1" dirty="0"/>
              <a:t>satisfies specified requirements</a:t>
            </a:r>
          </a:p>
          <a:p>
            <a:pPr algn="ctr"/>
            <a:endParaRPr lang="en-US" b="1" i="1" dirty="0"/>
          </a:p>
          <a:p>
            <a:pPr marL="342900" indent="-342900" algn="r">
              <a:buFontTx/>
              <a:buChar char="-"/>
            </a:pPr>
            <a:r>
              <a:rPr lang="en-US" dirty="0"/>
              <a:t>IEEE Std. 610.10-1990</a:t>
            </a:r>
          </a:p>
          <a:p>
            <a:pPr marL="342900" indent="-342900" algn="r">
              <a:buFontTx/>
              <a:buChar char="-"/>
            </a:pPr>
            <a:endParaRPr lang="en-US" dirty="0"/>
          </a:p>
          <a:p>
            <a:pPr algn="ctr"/>
            <a:r>
              <a:rPr lang="en-US" b="1" i="1" dirty="0"/>
              <a:t>“Are we building the right product?”</a:t>
            </a:r>
            <a:endParaRPr lang="en-DK" b="1" i="1" dirty="0"/>
          </a:p>
        </p:txBody>
      </p:sp>
    </p:spTree>
    <p:extLst>
      <p:ext uri="{BB962C8B-B14F-4D97-AF65-F5344CB8AC3E}">
        <p14:creationId xmlns:p14="http://schemas.microsoft.com/office/powerpoint/2010/main" val="27689802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55064-896C-4201-8D07-82D6BF3F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Verification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E52415-07C1-44EE-850F-E1A51DD8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/>
              <a:t>The process of evaluating a system or component to determine</a:t>
            </a:r>
            <a:br>
              <a:rPr lang="en-US" i="1" dirty="0"/>
            </a:br>
            <a:r>
              <a:rPr lang="en-US" i="1" dirty="0"/>
              <a:t>whether the system of a given development phase </a:t>
            </a:r>
            <a:r>
              <a:rPr lang="en-US" b="1" i="1" dirty="0"/>
              <a:t>satisfies the</a:t>
            </a:r>
            <a:br>
              <a:rPr lang="en-US" b="1" i="1" dirty="0"/>
            </a:br>
            <a:r>
              <a:rPr lang="en-US" b="1" i="1" dirty="0"/>
              <a:t>conditions imposed </a:t>
            </a:r>
            <a:r>
              <a:rPr lang="en-US" i="1" dirty="0"/>
              <a:t>at the start of that phase</a:t>
            </a:r>
            <a:endParaRPr lang="en-US" b="1" i="1" dirty="0"/>
          </a:p>
          <a:p>
            <a:pPr algn="ctr"/>
            <a:endParaRPr lang="en-US" b="1" i="1" dirty="0"/>
          </a:p>
          <a:p>
            <a:pPr marL="342900" indent="-342900" algn="r">
              <a:buFontTx/>
              <a:buChar char="-"/>
            </a:pPr>
            <a:r>
              <a:rPr lang="en-US" dirty="0"/>
              <a:t>IEEE Std. 610.10-1990</a:t>
            </a:r>
          </a:p>
          <a:p>
            <a:pPr marL="342900" indent="-342900" algn="r">
              <a:buFontTx/>
              <a:buChar char="-"/>
            </a:pPr>
            <a:endParaRPr lang="en-US" dirty="0"/>
          </a:p>
          <a:p>
            <a:pPr algn="ctr"/>
            <a:r>
              <a:rPr lang="en-US" b="1" i="1" dirty="0"/>
              <a:t>“Are we building the product right?”</a:t>
            </a:r>
            <a:endParaRPr lang="en-DK" b="1" i="1" dirty="0"/>
          </a:p>
        </p:txBody>
      </p:sp>
    </p:spTree>
    <p:extLst>
      <p:ext uri="{BB962C8B-B14F-4D97-AF65-F5344CB8AC3E}">
        <p14:creationId xmlns:p14="http://schemas.microsoft.com/office/powerpoint/2010/main" val="3820227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4378859E-A362-4A76-A593-4EBE10B3FB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0" r="1460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151ACF3-C4C1-4D12-8FFF-A37E7E33A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Static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7424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25123-B0AF-40DC-9CFE-35B34D59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Static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DE32C8-C83C-4F16-9CE3-80E137CB2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only</a:t>
            </a:r>
          </a:p>
          <a:p>
            <a:endParaRPr lang="en-US" dirty="0"/>
          </a:p>
          <a:p>
            <a:r>
              <a:rPr lang="en-US" dirty="0"/>
              <a:t>Never executes code</a:t>
            </a:r>
          </a:p>
          <a:p>
            <a:endParaRPr lang="en-US" dirty="0"/>
          </a:p>
          <a:p>
            <a:r>
              <a:rPr lang="en-US" dirty="0"/>
              <a:t>Find defects</a:t>
            </a:r>
          </a:p>
          <a:p>
            <a:endParaRPr lang="en-US" dirty="0"/>
          </a:p>
          <a:p>
            <a:r>
              <a:rPr lang="en-US" dirty="0"/>
              <a:t>Static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Automated</a:t>
            </a:r>
          </a:p>
          <a:p>
            <a:endParaRPr lang="en-US" dirty="0"/>
          </a:p>
          <a:p>
            <a:r>
              <a:rPr lang="en-US" dirty="0"/>
              <a:t>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Manual examination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 support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731862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99BB5-CF2E-4EEE-AD97-51EB5F68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Statis</a:t>
            </a:r>
            <a:r>
              <a:rPr lang="en-US" dirty="0"/>
              <a:t> analysis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200E1D1-82D4-4CCB-B9F1-98838BDB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Analyse</a:t>
            </a:r>
            <a:r>
              <a:rPr lang="en-US" dirty="0"/>
              <a:t>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flow</a:t>
            </a:r>
          </a:p>
          <a:p>
            <a:endParaRPr lang="en-US" dirty="0"/>
          </a:p>
          <a:p>
            <a:r>
              <a:rPr lang="en-US" dirty="0"/>
              <a:t>Typical </a:t>
            </a:r>
            <a:r>
              <a:rPr lang="en-US" dirty="0" err="1"/>
              <a:t>usecases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Syntax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smell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Coding standards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Typical detected 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Syntax violations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Unreachable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Overly complicated constructs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662136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A9912-DC97-43A8-AAA6-D722B7DB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2A6C30-BF43-48DC-B2F1-EED63455C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review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Informal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 formal process and therefore inexpensive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Walkthrough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Train colleagues and users, gain common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Technical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Documented, defined process, allows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Formal process, gain metrics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783562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FE0D7-0FCA-4ACE-A4C8-F0329AAF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(cont.)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E06A73E-EC86-4C32-8F45-95C7CB9E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predefined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Defects found are welcomed and expressed objectively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of suitable review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Management supports review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Emphasis on learning and process improvement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032357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2CFB08DB-BC65-4032-ABEF-355502C35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05" b="2705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644BF31-5A3C-45D2-BA41-7D649B164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933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9EC08-F231-4F7F-A6E9-2677DA4A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CABA72C-9899-42B8-9D6A-9F01147F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verification</a:t>
            </a:r>
          </a:p>
          <a:p>
            <a:r>
              <a:rPr lang="en-US" dirty="0"/>
              <a:t>Executes code</a:t>
            </a:r>
          </a:p>
          <a:p>
            <a:r>
              <a:rPr lang="en-US" dirty="0"/>
              <a:t>Find failures</a:t>
            </a:r>
          </a:p>
          <a:p>
            <a:r>
              <a:rPr lang="en-US" dirty="0"/>
              <a:t>Different testing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Black box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White box testing</a:t>
            </a:r>
          </a:p>
          <a:p>
            <a:r>
              <a:rPr lang="en-US" dirty="0"/>
              <a:t>Different test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 (component, module)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Acceptance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021495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FBC03D1-36FA-435D-92EB-F8DF722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endParaRPr lang="en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339F8D8-0325-4B0F-80A0-E50ECFFE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5331242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8FC451-3DAD-420E-810F-CED51BF80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testing methods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433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BB753-0BDF-4351-A136-173EE2B9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Black-box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351C593-F71F-4A64-BFAD-83716E790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Specification-based testing</a:t>
            </a:r>
          </a:p>
          <a:p>
            <a:r>
              <a:rPr lang="en-US" dirty="0"/>
              <a:t>Test functionality by observing external behavior</a:t>
            </a:r>
          </a:p>
          <a:p>
            <a:r>
              <a:rPr lang="en-US" dirty="0"/>
              <a:t>No knowledge of internal workings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required!</a:t>
            </a:r>
          </a:p>
          <a:p>
            <a:r>
              <a:rPr lang="en-US" dirty="0"/>
              <a:t>Different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Equivalence partitioning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Boundary value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table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142989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75A33-180B-4137-BD65-4C276175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White-box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6F9503-FC7D-4C33-B531-A6E580167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Structure-based testing</a:t>
            </a:r>
          </a:p>
          <a:p>
            <a:r>
              <a:rPr lang="en-US" dirty="0"/>
              <a:t>Close examination of procedural level of detail</a:t>
            </a:r>
          </a:p>
          <a:p>
            <a:r>
              <a:rPr lang="en-US" dirty="0"/>
              <a:t>Knowledge of internals is required</a:t>
            </a:r>
          </a:p>
          <a:p>
            <a:r>
              <a:rPr lang="en-US" dirty="0"/>
              <a:t>Different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Statement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(Multiple) Condition testing</a:t>
            </a:r>
          </a:p>
        </p:txBody>
      </p:sp>
    </p:spTree>
    <p:extLst>
      <p:ext uri="{BB962C8B-B14F-4D97-AF65-F5344CB8AC3E}">
        <p14:creationId xmlns:p14="http://schemas.microsoft.com/office/powerpoint/2010/main" val="30998426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E576B8-FCEA-48EE-B98D-9055EAA35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levels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170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18C85-D1C2-4065-BA49-EB5F4ED1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D4FCDAF-3B86-417C-8B02-85EE07F33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individual units in isolation</a:t>
            </a:r>
          </a:p>
          <a:p>
            <a:r>
              <a:rPr lang="en-US" dirty="0"/>
              <a:t>Find defects in software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e.g. functions, methods and classes</a:t>
            </a:r>
          </a:p>
          <a:p>
            <a:r>
              <a:rPr lang="en-US" dirty="0"/>
              <a:t>Done by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development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Hopefully before implementing a given feature</a:t>
            </a:r>
          </a:p>
          <a:p>
            <a:r>
              <a:rPr lang="en-US" dirty="0"/>
              <a:t>This is considered white-box 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3089542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A0E9E-0A50-4CAB-9C1A-AFC1AC0F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9B3F2AB-135C-49B1-A570-84EE2862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communication/interaction of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I.e. their interfaces</a:t>
            </a:r>
          </a:p>
          <a:p>
            <a:r>
              <a:rPr lang="en-US" dirty="0"/>
              <a:t>Possibly separate unit integration and system integration tests</a:t>
            </a:r>
          </a:p>
          <a:p>
            <a:r>
              <a:rPr lang="en-US" dirty="0"/>
              <a:t>Done by developers</a:t>
            </a:r>
          </a:p>
          <a:p>
            <a:r>
              <a:rPr lang="en-US" dirty="0"/>
              <a:t>Primarily white-box tests, but black-box can also be done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944560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AB604-46DD-4893-BCA3-47EDF8CF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01DE43-5068-4EDF-8CC4-DB5886B3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 complete integrated system</a:t>
            </a:r>
          </a:p>
          <a:p>
            <a:r>
              <a:rPr lang="en-US" dirty="0"/>
              <a:t>Evaluate system compliance with requirements</a:t>
            </a:r>
          </a:p>
          <a:p>
            <a:r>
              <a:rPr lang="en-US" dirty="0"/>
              <a:t>Stress, performance, usability, </a:t>
            </a:r>
            <a:r>
              <a:rPr lang="en-US" dirty="0" err="1"/>
              <a:t>etc</a:t>
            </a:r>
            <a:r>
              <a:rPr lang="en-US" dirty="0"/>
              <a:t> testing</a:t>
            </a:r>
          </a:p>
          <a:p>
            <a:r>
              <a:rPr lang="en-US" dirty="0"/>
              <a:t>Done by testers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Preferably external</a:t>
            </a:r>
          </a:p>
          <a:p>
            <a:r>
              <a:rPr lang="en-US" dirty="0"/>
              <a:t>In general black-box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White-box tests is possible but not common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525512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9C2C9-ADB3-43A1-BE3D-29DB7369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Acceptance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A6A451-67E9-4941-BB49-AB8514DE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 complete integrated system</a:t>
            </a:r>
          </a:p>
          <a:p>
            <a:r>
              <a:rPr lang="en-US" dirty="0"/>
              <a:t>Evaluate system compliance with acceptance criteria</a:t>
            </a:r>
          </a:p>
          <a:p>
            <a:r>
              <a:rPr lang="en-US" dirty="0"/>
              <a:t>May be performed during development phase</a:t>
            </a:r>
          </a:p>
          <a:p>
            <a:r>
              <a:rPr lang="en-US" dirty="0"/>
              <a:t>Done by customers/users</a:t>
            </a:r>
          </a:p>
          <a:p>
            <a:r>
              <a:rPr lang="en-US" dirty="0"/>
              <a:t>Strictly black-box tests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2619299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1EFE2C70-E6BA-49C2-B275-3BF6F870A4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2725" b="17997"/>
          <a:stretch/>
        </p:blipFill>
        <p:spPr>
          <a:xfrm>
            <a:off x="0" y="0"/>
            <a:ext cx="12192000" cy="400526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44F927B-CBAA-45AB-891E-9414920C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993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84EA8-252B-4FAE-8E44-A1D1ABA5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440E4B-E8D3-41BE-BA01-8C66E6E0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static code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unit tests and maybe check code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to test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Execute integration tests</a:t>
            </a:r>
          </a:p>
          <a:p>
            <a:endParaRPr lang="en-US" dirty="0"/>
          </a:p>
          <a:p>
            <a:r>
              <a:rPr lang="en-US" dirty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Earlier detection and analysis of conflicting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Regular feedback on whether the code is working as intended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big-bang deploy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repetitive manual testing activities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27092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4E91338F-13B2-4284-BE3B-34DCE8A15D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918" b="26918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7649FF8-49C3-4DD0-A12D-DEDBF5A60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746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64430CE9-B517-41E4-8517-5F4B36706C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95" r="2595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433F714-6FFE-4B81-A93B-CD5930FD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in .NET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97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510CC-DEF0-403A-8A17-46BE9BB4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testing in .NET Core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05D5F51-AAF6-40AD-B834-E72E52054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separate testing project</a:t>
            </a:r>
          </a:p>
          <a:p>
            <a:r>
              <a:rPr lang="en-US" dirty="0"/>
              <a:t>For each class in project, have a test class associated</a:t>
            </a:r>
          </a:p>
          <a:p>
            <a:r>
              <a:rPr lang="en-US" dirty="0"/>
              <a:t>In test classes create test methods for validating behavior in project</a:t>
            </a:r>
          </a:p>
          <a:p>
            <a:r>
              <a:rPr lang="en-US" dirty="0"/>
              <a:t>Each test method is based around </a:t>
            </a:r>
            <a:r>
              <a:rPr lang="en-US" i="1" dirty="0"/>
              <a:t>Arrange, Act </a:t>
            </a:r>
            <a:r>
              <a:rPr lang="en-US" dirty="0"/>
              <a:t>and</a:t>
            </a:r>
            <a:r>
              <a:rPr lang="en-US" i="1" dirty="0"/>
              <a:t> Assert</a:t>
            </a:r>
          </a:p>
          <a:p>
            <a:endParaRPr lang="en-US" i="1" dirty="0"/>
          </a:p>
          <a:p>
            <a:r>
              <a:rPr lang="en-US" b="1" dirty="0"/>
              <a:t>Arrange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Initialize values, create fake (controllable) dependencies</a:t>
            </a:r>
          </a:p>
          <a:p>
            <a:r>
              <a:rPr lang="en-US" b="1" dirty="0"/>
              <a:t>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the system under test, technically the method under test</a:t>
            </a:r>
          </a:p>
          <a:p>
            <a:r>
              <a:rPr lang="en-US" b="1" dirty="0"/>
              <a:t>Assert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the return value or system status against expected criteria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24202010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786CBA6-19C2-4121-972C-D661167C3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 :D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069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6D0F-FDE0-4064-BC09-45C3F23D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74E1CDE-4E1A-482A-BB57-ADAB99ACE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say: Unit tests, we do not have time for that!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Likewise, unit tests is not an excuse to not check your work!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5829099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B3F95-D421-453D-9469-1CCA9EFB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test tools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5AA690-FE56-43B5-BF8F-C57313D7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b="1" dirty="0"/>
              <a:t>running</a:t>
            </a:r>
            <a:r>
              <a:rPr lang="en-US" dirty="0"/>
              <a:t> and </a:t>
            </a:r>
            <a:r>
              <a:rPr lang="en-US" b="1" dirty="0"/>
              <a:t>asserting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back-end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MS Test, xUnit.net, </a:t>
            </a:r>
            <a:r>
              <a:rPr lang="en-US" dirty="0" err="1"/>
              <a:t>Nunit</a:t>
            </a:r>
            <a:r>
              <a:rPr lang="en-US" dirty="0"/>
              <a:t>, </a:t>
            </a:r>
            <a:r>
              <a:rPr lang="en-US" dirty="0" err="1"/>
              <a:t>MbUnit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front-end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Jasmine, Chai, Jest, </a:t>
            </a:r>
            <a:r>
              <a:rPr lang="en-US" dirty="0" err="1"/>
              <a:t>Qunit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faking</a:t>
            </a:r>
            <a:r>
              <a:rPr lang="en-US" dirty="0"/>
              <a:t>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back-end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Moq</a:t>
            </a:r>
            <a:r>
              <a:rPr lang="en-US" dirty="0"/>
              <a:t>, </a:t>
            </a:r>
            <a:r>
              <a:rPr lang="en-US" dirty="0" err="1"/>
              <a:t>NSubstitue</a:t>
            </a:r>
            <a:r>
              <a:rPr lang="en-US" dirty="0"/>
              <a:t>, MS Fakes, </a:t>
            </a:r>
            <a:r>
              <a:rPr lang="en-US" dirty="0" err="1"/>
              <a:t>TypeMock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front-end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Jasmine, </a:t>
            </a:r>
            <a:r>
              <a:rPr lang="en-US" dirty="0" err="1"/>
              <a:t>SinonJS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4227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0312F-36CA-4073-BBEB-841C7CF9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points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6E74B5-5916-4A84-8DE4-6FF686F3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production code, unit testing is not a choice, it is a </a:t>
            </a:r>
            <a:r>
              <a:rPr lang="en-US" b="1" dirty="0"/>
              <a:t>must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Writing testable code is more important that frameworks and tools for testing</a:t>
            </a:r>
          </a:p>
          <a:p>
            <a:endParaRPr lang="en-US" dirty="0"/>
          </a:p>
          <a:p>
            <a:r>
              <a:rPr lang="en-US" dirty="0"/>
              <a:t>Maybe using code coverage as a  metric</a:t>
            </a:r>
          </a:p>
          <a:p>
            <a:endParaRPr lang="en-US" dirty="0"/>
          </a:p>
          <a:p>
            <a:r>
              <a:rPr lang="en-US" dirty="0"/>
              <a:t>Code- and Test-review to keep quality high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6961639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57C06-48EC-4B55-A205-4FC5B3A7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TDD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EDEB276-C07D-42A8-B134-2F9225786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en-US" dirty="0">
                <a:sym typeface="Wingdings" panose="05000000000000000000" pitchFamily="2" charset="2"/>
              </a:rPr>
              <a:t> Test Driven Development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a software development process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an approach to </a:t>
            </a:r>
            <a:r>
              <a:rPr lang="en-US" b="1" dirty="0">
                <a:sym typeface="Wingdings" panose="05000000000000000000" pitchFamily="2" charset="2"/>
              </a:rPr>
              <a:t>design</a:t>
            </a:r>
            <a:r>
              <a:rPr lang="en-US" dirty="0">
                <a:sym typeface="Wingdings" panose="05000000000000000000" pitchFamily="2" charset="2"/>
              </a:rPr>
              <a:t> and develop </a:t>
            </a:r>
            <a:r>
              <a:rPr lang="en-US" b="1" dirty="0">
                <a:sym typeface="Wingdings" panose="05000000000000000000" pitchFamily="2" charset="2"/>
              </a:rPr>
              <a:t>testable</a:t>
            </a:r>
            <a:r>
              <a:rPr lang="en-US" dirty="0">
                <a:sym typeface="Wingdings" panose="05000000000000000000" pitchFamily="2" charset="2"/>
              </a:rPr>
              <a:t>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It is based around short 5-step cycles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Start by writing tests based on specifications and failure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Run unit tests and verify the fail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Implement the actual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Run tests again and confirm they pass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Refactor code (I.e. clean up code, remove duplicates etc.)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56354869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559C5D-DDF0-4D21-B275-39AE538A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time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CBA0BB-679A-4B4E-B9EA-2A0DF2524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the project from Code Examples called </a:t>
            </a:r>
            <a:r>
              <a:rPr lang="en-US" b="1" dirty="0" err="1"/>
              <a:t>TestingExercise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Examine the project</a:t>
            </a:r>
          </a:p>
          <a:p>
            <a:endParaRPr lang="en-US" dirty="0"/>
          </a:p>
          <a:p>
            <a:r>
              <a:rPr lang="en-US" dirty="0"/>
              <a:t>Write unit tests for the home controller (A general example + controller test is provided)</a:t>
            </a:r>
          </a:p>
          <a:p>
            <a:endParaRPr lang="en-US" dirty="0"/>
          </a:p>
          <a:p>
            <a:r>
              <a:rPr lang="en-US" dirty="0"/>
              <a:t>Make sure to take into account the different ways thing can go wrong etc.</a:t>
            </a:r>
          </a:p>
        </p:txBody>
      </p:sp>
    </p:spTree>
    <p:extLst>
      <p:ext uri="{BB962C8B-B14F-4D97-AF65-F5344CB8AC3E}">
        <p14:creationId xmlns:p14="http://schemas.microsoft.com/office/powerpoint/2010/main" val="135603178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4">
            <a:extLst>
              <a:ext uri="{FF2B5EF4-FFF2-40B4-BE49-F238E27FC236}">
                <a16:creationId xmlns:a16="http://schemas.microsoft.com/office/drawing/2014/main" id="{0320FF27-3E3A-4950-8575-A798B9D4A9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007" r="6007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2D23729-5002-43FF-AED6-DCD99C8D3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6061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724BD42-A407-4367-8A04-79105DE9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web security vulnerabilities</a:t>
            </a:r>
            <a:endParaRPr lang="en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E387EE3F-FBB2-4F84-8582-B1AA09D8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Site Scripting (XSS)</a:t>
            </a:r>
          </a:p>
          <a:p>
            <a:endParaRPr lang="en-US" dirty="0"/>
          </a:p>
          <a:p>
            <a:r>
              <a:rPr lang="en-US" dirty="0"/>
              <a:t>SQL Injection</a:t>
            </a:r>
          </a:p>
          <a:p>
            <a:endParaRPr lang="en-US" dirty="0"/>
          </a:p>
          <a:p>
            <a:r>
              <a:rPr lang="en-US" dirty="0"/>
              <a:t>Bad practices</a:t>
            </a:r>
          </a:p>
          <a:p>
            <a:endParaRPr lang="en-US" dirty="0"/>
          </a:p>
          <a:p>
            <a:r>
              <a:rPr lang="en-US" dirty="0"/>
              <a:t>Not using HTTPS</a:t>
            </a:r>
          </a:p>
          <a:p>
            <a:endParaRPr lang="en-US" dirty="0"/>
          </a:p>
          <a:p>
            <a:r>
              <a:rPr lang="en-US" dirty="0"/>
              <a:t>Broken authentication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287607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8B48B-BF93-4B35-B674-9DFAEA53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test?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9F9E1C3-10BF-4DFD-99B2-D10635C1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contains defects, they hide themselves</a:t>
            </a:r>
          </a:p>
          <a:p>
            <a:r>
              <a:rPr lang="en-US" dirty="0"/>
              <a:t>Defects can cause software failures</a:t>
            </a:r>
          </a:p>
          <a:p>
            <a:r>
              <a:rPr lang="en-US" dirty="0"/>
              <a:t>Failures can cost money.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mortal…</a:t>
            </a:r>
          </a:p>
          <a:p>
            <a:r>
              <a:rPr lang="en-US" dirty="0"/>
              <a:t>Testing assures the quality of the software</a:t>
            </a:r>
          </a:p>
          <a:p>
            <a:r>
              <a:rPr lang="en-US" dirty="0"/>
              <a:t>Testing accelerates software development</a:t>
            </a:r>
          </a:p>
          <a:p>
            <a:endParaRPr lang="en-US" dirty="0"/>
          </a:p>
          <a:p>
            <a:r>
              <a:rPr lang="en-US" b="1" dirty="0"/>
              <a:t>Is debugging considered testing?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387672091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D816D7-5489-44F5-8721-563F1CA1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Reasons for vulnerabilities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EEE7E0-9925-45B3-BC69-7DBE7024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 coding practices</a:t>
            </a:r>
          </a:p>
          <a:p>
            <a:endParaRPr lang="en-US" dirty="0"/>
          </a:p>
          <a:p>
            <a:r>
              <a:rPr lang="en-US" dirty="0"/>
              <a:t>Failure to properly validate input</a:t>
            </a:r>
          </a:p>
          <a:p>
            <a:endParaRPr lang="en-US" dirty="0"/>
          </a:p>
          <a:p>
            <a:r>
              <a:rPr lang="en-US" dirty="0"/>
              <a:t>Failure to sanitize input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6902459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E3E74-6FC0-4A3E-BFFD-E8BC1357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handle user input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DE0C7C1-E4C2-47CB-8E69-1A46DD10E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talented attacker is able to change parts of our HTTP request.</a:t>
            </a:r>
          </a:p>
          <a:p>
            <a:r>
              <a:rPr lang="en-US" dirty="0"/>
              <a:t>I.e.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Hidden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Headers</a:t>
            </a:r>
          </a:p>
          <a:p>
            <a:endParaRPr lang="en-US" dirty="0"/>
          </a:p>
          <a:p>
            <a:r>
              <a:rPr lang="en-US" dirty="0"/>
              <a:t>Therefore validation/sanitation of input should happen on both Client and Server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9184412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7F9E3-3CCF-4E5F-BA60-6D6A44D1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site Scripting (XSS)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DF46E3-496C-48BC-ACEC-63E62D7D5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security exploit where the attacker inserts malicious client-side code into a webpage</a:t>
            </a:r>
          </a:p>
          <a:p>
            <a:endParaRPr lang="en-US" dirty="0"/>
          </a:p>
          <a:p>
            <a:r>
              <a:rPr lang="en-US" dirty="0"/>
              <a:t>It has been around since the 1990s</a:t>
            </a:r>
          </a:p>
          <a:p>
            <a:endParaRPr lang="en-US" dirty="0"/>
          </a:p>
          <a:p>
            <a:r>
              <a:rPr lang="en-US" dirty="0"/>
              <a:t>Most major websites have been affected by XSS at some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Including Google, Yahoo and Facebook</a:t>
            </a:r>
          </a:p>
        </p:txBody>
      </p:sp>
    </p:spTree>
    <p:extLst>
      <p:ext uri="{BB962C8B-B14F-4D97-AF65-F5344CB8AC3E}">
        <p14:creationId xmlns:p14="http://schemas.microsoft.com/office/powerpoint/2010/main" val="266315354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9CB8F-8105-4B62-BB0C-7B8A9424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site Scripting (XSS) (cont.)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7BD108-5819-47D4-AF2A-B3B5D16C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Preventing XSS attacks via: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 validation and output sanitization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safer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Pay more attention when using shortened 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Content Security Policies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Prevent this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5803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1421C-E5B7-4373-8480-5011F7F6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Injection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97B0A5-53E0-4873-9E72-1AC6AA134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Injection is a technique where malicious users can inject SQL commands into an SQL statements via: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URLs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SQL injection is a very old approach but is still popular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8502673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355A1-DF64-480B-A62E-7A209550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Mitigating risks</a:t>
            </a:r>
            <a:endParaRPr lang="en-DK" dirty="0"/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58AB7EF1-E7AB-486F-A903-DA6B16277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640312"/>
              </p:ext>
            </p:extLst>
          </p:nvPr>
        </p:nvGraphicFramePr>
        <p:xfrm>
          <a:off x="838200" y="1160463"/>
          <a:ext cx="10515600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13347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3B32D-534E-46DB-B0A8-49DE70FA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Famous software failures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59B6D7-23B6-4E47-BF2F-F720F067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Ariane-5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Took navigation software from Ariane-4, did not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else was thoroughly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Ariane-5 had a different trajectory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converting from 64bit float to 16bit unsigned </a:t>
            </a:r>
            <a:r>
              <a:rPr lang="en-US" dirty="0" err="1"/>
              <a:t>int</a:t>
            </a:r>
            <a:r>
              <a:rPr lang="en-US" dirty="0"/>
              <a:t>, got arithmetic overflow </a:t>
            </a:r>
            <a:r>
              <a:rPr lang="en-US" dirty="0">
                <a:sym typeface="Wingdings" panose="05000000000000000000" pitchFamily="2" charset="2"/>
              </a:rPr>
              <a:t>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There was a exception handler, it was disabled  </a:t>
            </a:r>
            <a:endParaRPr lang="en-US" dirty="0"/>
          </a:p>
          <a:p>
            <a:r>
              <a:rPr lang="en-US" b="1" dirty="0"/>
              <a:t>Heartbleed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Heartbleed is an extension of TLS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used to keep Datagram TLS sessions 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 request/response scheme: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/>
              <a:t>“Send me back the following (padded) string which is </a:t>
            </a:r>
            <a:r>
              <a:rPr lang="en-US" b="1" i="1" dirty="0"/>
              <a:t>n</a:t>
            </a:r>
            <a:r>
              <a:rPr lang="en-US" i="1" dirty="0"/>
              <a:t> bytes long…”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attacker just had to request a long string, while telling it is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 party responded with a long string and potentially leaked confidential data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649389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66D04-CF8C-4450-B354-A3C4E1D6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testing right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FAEF8D3-ECCB-4BFB-8ADD-80428155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has to be planned</a:t>
            </a:r>
          </a:p>
          <a:p>
            <a:r>
              <a:rPr lang="en-US" dirty="0"/>
              <a:t>Testing costs easily up to 40% of a projects budget</a:t>
            </a:r>
          </a:p>
          <a:p>
            <a:r>
              <a:rPr lang="en-US" dirty="0"/>
              <a:t>Testing has to be performed in a reasonable way</a:t>
            </a:r>
          </a:p>
          <a:p>
            <a:r>
              <a:rPr lang="en-US" dirty="0"/>
              <a:t>Testing shall be independent and objective</a:t>
            </a:r>
          </a:p>
          <a:p>
            <a:r>
              <a:rPr lang="en-US" dirty="0"/>
              <a:t>Testing has to be managed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b="1" i="1" dirty="0"/>
              <a:t>Software testing is a fundamental part of </a:t>
            </a:r>
            <a:br>
              <a:rPr lang="en-US" b="1" i="1" dirty="0"/>
            </a:br>
            <a:r>
              <a:rPr lang="en-US" b="1" i="1" dirty="0"/>
              <a:t>professional software development!</a:t>
            </a:r>
          </a:p>
        </p:txBody>
      </p:sp>
    </p:spTree>
    <p:extLst>
      <p:ext uri="{BB962C8B-B14F-4D97-AF65-F5344CB8AC3E}">
        <p14:creationId xmlns:p14="http://schemas.microsoft.com/office/powerpoint/2010/main" val="6086715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FADF6-A7F8-45C4-9B56-1E8523FA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Testing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183714D-B94A-4722-92FE-B98A8F8E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i="1" dirty="0"/>
              <a:t>The process consisting of all life-cycle activities, both static and dynamic, </a:t>
            </a:r>
            <a:br>
              <a:rPr lang="en-US" sz="2400" i="1" dirty="0"/>
            </a:br>
            <a:r>
              <a:rPr lang="en-US" sz="2400" i="1" dirty="0"/>
              <a:t>concerned with </a:t>
            </a:r>
            <a:r>
              <a:rPr lang="en-US" sz="2400" b="1" i="1" dirty="0"/>
              <a:t>planning</a:t>
            </a:r>
            <a:r>
              <a:rPr lang="en-US" sz="2400" i="1" dirty="0"/>
              <a:t>, </a:t>
            </a:r>
            <a:r>
              <a:rPr lang="en-US" sz="2400" b="1" i="1" dirty="0"/>
              <a:t>preparation</a:t>
            </a:r>
            <a:r>
              <a:rPr lang="en-US" sz="2400" i="1" dirty="0"/>
              <a:t> and </a:t>
            </a:r>
            <a:r>
              <a:rPr lang="en-US" sz="2400" b="1" i="1" dirty="0"/>
              <a:t>evaluation</a:t>
            </a:r>
            <a:r>
              <a:rPr lang="en-US" sz="2400" i="1" dirty="0"/>
              <a:t> of software products </a:t>
            </a:r>
            <a:br>
              <a:rPr lang="en-US" sz="2400" i="1" dirty="0"/>
            </a:br>
            <a:r>
              <a:rPr lang="en-US" sz="2400" i="1" dirty="0"/>
              <a:t>and related work products to determine that they </a:t>
            </a:r>
            <a:r>
              <a:rPr lang="en-US" sz="2400" b="1" i="1" dirty="0"/>
              <a:t>satisfy specified</a:t>
            </a:r>
            <a:br>
              <a:rPr lang="en-US" sz="2400" b="1" i="1" dirty="0"/>
            </a:br>
            <a:r>
              <a:rPr lang="en-US" sz="2400" b="1" i="1" dirty="0"/>
              <a:t> requirements</a:t>
            </a:r>
            <a:r>
              <a:rPr lang="en-US" sz="2400" i="1" dirty="0"/>
              <a:t>, to demonstrate that they are fit for purposes </a:t>
            </a:r>
            <a:br>
              <a:rPr lang="en-US" sz="2400" i="1" dirty="0"/>
            </a:br>
            <a:r>
              <a:rPr lang="en-US" sz="2400" i="1" dirty="0"/>
              <a:t>and to </a:t>
            </a:r>
            <a:r>
              <a:rPr lang="en-US" sz="2400" b="1" i="1" dirty="0"/>
              <a:t>detect defects</a:t>
            </a:r>
          </a:p>
        </p:txBody>
      </p:sp>
    </p:spTree>
    <p:extLst>
      <p:ext uri="{BB962C8B-B14F-4D97-AF65-F5344CB8AC3E}">
        <p14:creationId xmlns:p14="http://schemas.microsoft.com/office/powerpoint/2010/main" val="15888973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C654A-B8CF-43F0-A134-A80EF325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testing (cont.)</a:t>
            </a:r>
            <a:endParaRPr lang="en-DK" dirty="0"/>
          </a:p>
        </p:txBody>
      </p:sp>
      <p:graphicFrame>
        <p:nvGraphicFramePr>
          <p:cNvPr id="4" name="Pladsholder til indhold 3">
            <a:extLst>
              <a:ext uri="{FF2B5EF4-FFF2-40B4-BE49-F238E27FC236}">
                <a16:creationId xmlns:a16="http://schemas.microsoft.com/office/drawing/2014/main" id="{77206C45-34AC-450F-B4A6-2F02FD07B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96533"/>
              </p:ext>
            </p:extLst>
          </p:nvPr>
        </p:nvGraphicFramePr>
        <p:xfrm>
          <a:off x="838200" y="2490500"/>
          <a:ext cx="10515600" cy="18542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7695963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90497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Perspective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3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defects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5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Quality Assurance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quality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8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functionality against requirements</a:t>
                      </a:r>
                      <a:endParaRPr lang="en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3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usability and applicability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10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368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F287F-F2C5-487D-8B6A-718E86B8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requirements and specification?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6B3CBC8-5E44-49ED-A5BD-FAFB7FCCF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requirements </a:t>
            </a:r>
            <a:r>
              <a:rPr lang="en-US" dirty="0"/>
              <a:t>document is the input to a development phase</a:t>
            </a:r>
          </a:p>
          <a:p>
            <a:r>
              <a:rPr lang="en-US" dirty="0"/>
              <a:t>The </a:t>
            </a:r>
            <a:r>
              <a:rPr lang="en-US" b="1" dirty="0"/>
              <a:t>specification</a:t>
            </a:r>
            <a:r>
              <a:rPr lang="en-US" dirty="0"/>
              <a:t> document is the output of a development phase</a:t>
            </a:r>
          </a:p>
          <a:p>
            <a:endParaRPr lang="en-US" dirty="0"/>
          </a:p>
          <a:p>
            <a:r>
              <a:rPr lang="en-US" dirty="0"/>
              <a:t>The specification document resulting from development phase X serves a requirements document for development phase X+1</a:t>
            </a:r>
          </a:p>
          <a:p>
            <a:endParaRPr lang="en-US" dirty="0"/>
          </a:p>
          <a:p>
            <a:r>
              <a:rPr lang="en-US" dirty="0"/>
              <a:t>Requirements and specification are the same, depending on the usage and point of view</a:t>
            </a:r>
          </a:p>
          <a:p>
            <a:endParaRPr lang="en-US" dirty="0"/>
          </a:p>
          <a:p>
            <a:r>
              <a:rPr lang="en-US" dirty="0"/>
              <a:t>The product is 100% specification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912923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EDE1C-5209-46E7-BA0B-17143FA3743E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8c9ec67d-18bf-4dbd-8d4d-964329705d9a"/>
    <ds:schemaRef ds:uri="6d664e35-4106-49a6-ac9f-9206286da0df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12342</TotalTime>
  <Words>1276</Words>
  <Application>Microsoft Office PowerPoint</Application>
  <PresentationFormat>Widescreen</PresentationFormat>
  <Paragraphs>310</Paragraphs>
  <Slides>47</Slides>
  <Notes>1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47</vt:i4>
      </vt:variant>
    </vt:vector>
  </HeadingPairs>
  <TitlesOfParts>
    <vt:vector size="54" baseType="lpstr">
      <vt:lpstr>Arial</vt:lpstr>
      <vt:lpstr>Calibri</vt:lpstr>
      <vt:lpstr>Helvetica Neue</vt:lpstr>
      <vt:lpstr>HelveticaNeue Condensed</vt:lpstr>
      <vt:lpstr>Wingdings</vt:lpstr>
      <vt:lpstr>Tema med footer</vt:lpstr>
      <vt:lpstr>1_Tema med footer</vt:lpstr>
      <vt:lpstr>Testing and Security</vt:lpstr>
      <vt:lpstr>Agenda</vt:lpstr>
      <vt:lpstr>Testing</vt:lpstr>
      <vt:lpstr>Why test?</vt:lpstr>
      <vt:lpstr>Famous software failures</vt:lpstr>
      <vt:lpstr>Do testing right</vt:lpstr>
      <vt:lpstr>What is Testing</vt:lpstr>
      <vt:lpstr>What is testing (cont.)</vt:lpstr>
      <vt:lpstr>What is requirements and specification?</vt:lpstr>
      <vt:lpstr>Validation and Verification</vt:lpstr>
      <vt:lpstr>Validation</vt:lpstr>
      <vt:lpstr>Verification</vt:lpstr>
      <vt:lpstr>Static testing</vt:lpstr>
      <vt:lpstr>Static testing</vt:lpstr>
      <vt:lpstr>Statis analysis</vt:lpstr>
      <vt:lpstr>Review</vt:lpstr>
      <vt:lpstr>Review (cont.)</vt:lpstr>
      <vt:lpstr>Dynamic testing</vt:lpstr>
      <vt:lpstr>Dynamic testing</vt:lpstr>
      <vt:lpstr>Dynamic testing methods</vt:lpstr>
      <vt:lpstr>Black-box testing</vt:lpstr>
      <vt:lpstr>White-box testing</vt:lpstr>
      <vt:lpstr>Test levels</vt:lpstr>
      <vt:lpstr>Unit Testing</vt:lpstr>
      <vt:lpstr>Integration Testing</vt:lpstr>
      <vt:lpstr>System Testing</vt:lpstr>
      <vt:lpstr>Acceptance Testing</vt:lpstr>
      <vt:lpstr>Continuous Integration</vt:lpstr>
      <vt:lpstr>PowerPoint-præsentation</vt:lpstr>
      <vt:lpstr>Testing in .NET</vt:lpstr>
      <vt:lpstr>Unit testing in .NET Core</vt:lpstr>
      <vt:lpstr>Demo time :D </vt:lpstr>
      <vt:lpstr>PowerPoint-præsentation</vt:lpstr>
      <vt:lpstr>Unit test tools</vt:lpstr>
      <vt:lpstr>Final points</vt:lpstr>
      <vt:lpstr>Bonus: TDD</vt:lpstr>
      <vt:lpstr>Exercise time</vt:lpstr>
      <vt:lpstr>Security</vt:lpstr>
      <vt:lpstr>Common web security vulnerabilities</vt:lpstr>
      <vt:lpstr>Reasons for vulnerabilities</vt:lpstr>
      <vt:lpstr>How to handle user input</vt:lpstr>
      <vt:lpstr>Cross site Scripting (XSS)</vt:lpstr>
      <vt:lpstr>Cross site Scripting (XSS) (cont.)</vt:lpstr>
      <vt:lpstr>SQL Injection</vt:lpstr>
      <vt:lpstr>Mitigating risks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Oksen</cp:lastModifiedBy>
  <cp:revision>648</cp:revision>
  <dcterms:created xsi:type="dcterms:W3CDTF">2016-11-24T12:28:02Z</dcterms:created>
  <dcterms:modified xsi:type="dcterms:W3CDTF">2018-05-06T15:16:25Z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